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3" r:id="rId9"/>
    <p:sldId id="262" r:id="rId10"/>
    <p:sldId id="266" r:id="rId11"/>
    <p:sldId id="265" r:id="rId12"/>
    <p:sldId id="269" r:id="rId13"/>
    <p:sldId id="277" r:id="rId14"/>
    <p:sldId id="278" r:id="rId15"/>
    <p:sldId id="268" r:id="rId16"/>
    <p:sldId id="267" r:id="rId17"/>
    <p:sldId id="271" r:id="rId18"/>
    <p:sldId id="270" r:id="rId19"/>
    <p:sldId id="280" r:id="rId20"/>
    <p:sldId id="279" r:id="rId21"/>
    <p:sldId id="283" r:id="rId22"/>
    <p:sldId id="281" r:id="rId23"/>
    <p:sldId id="282" r:id="rId24"/>
    <p:sldId id="284" r:id="rId25"/>
    <p:sldId id="286" r:id="rId26"/>
    <p:sldId id="287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2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AA8FB64-9A6B-4F8B-A5FA-D7AD9C6E234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23695C-BADD-4BFA-908E-7E40BE03AAF3}" type="datetimeFigureOut">
              <a:rPr lang="en-US" smtClean="0"/>
              <a:t>11/22/2017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Transfer of 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System protocol for transfer of care from EMS providers to Emergency Department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36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Research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an </a:t>
            </a:r>
            <a:r>
              <a:rPr lang="en-US" dirty="0"/>
              <a:t>o</a:t>
            </a:r>
            <a:r>
              <a:rPr lang="en-US" dirty="0" smtClean="0"/>
              <a:t>bservation study of patient handoff </a:t>
            </a:r>
            <a:r>
              <a:rPr lang="en-US" dirty="0"/>
              <a:t>with direct verbal contact between EMS providers and </a:t>
            </a:r>
            <a:r>
              <a:rPr lang="en-US" dirty="0" smtClean="0"/>
              <a:t>hospital </a:t>
            </a:r>
            <a:r>
              <a:rPr lang="en-US" dirty="0"/>
              <a:t>clinicians, </a:t>
            </a:r>
            <a:r>
              <a:rPr lang="en-US" dirty="0" smtClean="0"/>
              <a:t>an </a:t>
            </a:r>
            <a:r>
              <a:rPr lang="en-US" dirty="0"/>
              <a:t>average </a:t>
            </a:r>
            <a:r>
              <a:rPr lang="en-US" dirty="0" smtClean="0"/>
              <a:t>of </a:t>
            </a:r>
            <a:r>
              <a:rPr lang="en-US" dirty="0"/>
              <a:t>more than 25% of key </a:t>
            </a:r>
            <a:r>
              <a:rPr lang="en-US" dirty="0" smtClean="0"/>
              <a:t>information was not documented by hospital staff.</a:t>
            </a:r>
            <a:endParaRPr lang="en-US" dirty="0"/>
          </a:p>
          <a:p>
            <a:r>
              <a:rPr lang="en-US" dirty="0" smtClean="0"/>
              <a:t>Key report elements </a:t>
            </a:r>
            <a:r>
              <a:rPr lang="en-US" dirty="0"/>
              <a:t>such as </a:t>
            </a:r>
            <a:r>
              <a:rPr lang="en-US" dirty="0" smtClean="0"/>
              <a:t>pre-hospital </a:t>
            </a:r>
            <a:r>
              <a:rPr lang="en-US" dirty="0"/>
              <a:t>hypotension, GCS score and other </a:t>
            </a:r>
            <a:r>
              <a:rPr lang="en-US" dirty="0" smtClean="0"/>
              <a:t>pre-hospital </a:t>
            </a:r>
            <a:r>
              <a:rPr lang="en-US" dirty="0"/>
              <a:t>vital signs were </a:t>
            </a:r>
            <a:r>
              <a:rPr lang="en-US" u="sng" dirty="0"/>
              <a:t>often</a:t>
            </a:r>
            <a:r>
              <a:rPr lang="en-US" dirty="0"/>
              <a:t> not </a:t>
            </a:r>
            <a:r>
              <a:rPr lang="en-US" dirty="0" smtClean="0"/>
              <a:t>recorded by hospital staff. </a:t>
            </a:r>
          </a:p>
          <a:p>
            <a:r>
              <a:rPr lang="en-US" dirty="0" smtClean="0"/>
              <a:t>One </a:t>
            </a:r>
            <a:r>
              <a:rPr lang="en-US" dirty="0"/>
              <a:t>study showed </a:t>
            </a:r>
            <a:r>
              <a:rPr lang="en-US" dirty="0" smtClean="0"/>
              <a:t>ED </a:t>
            </a:r>
            <a:r>
              <a:rPr lang="en-US" dirty="0"/>
              <a:t>staff </a:t>
            </a:r>
            <a:r>
              <a:rPr lang="en-US" dirty="0" smtClean="0"/>
              <a:t>typically </a:t>
            </a:r>
            <a:r>
              <a:rPr lang="en-US" i="1" dirty="0"/>
              <a:t>remember</a:t>
            </a:r>
            <a:r>
              <a:rPr lang="en-US" dirty="0"/>
              <a:t> </a:t>
            </a:r>
            <a:r>
              <a:rPr lang="en-US" i="1" dirty="0"/>
              <a:t>less than half </a:t>
            </a:r>
            <a:r>
              <a:rPr lang="en-US" dirty="0"/>
              <a:t>the information EMS crews give them during verbal handoffs. </a:t>
            </a:r>
          </a:p>
          <a:p>
            <a:r>
              <a:rPr lang="en-US" dirty="0" smtClean="0"/>
              <a:t>Three studies </a:t>
            </a:r>
            <a:r>
              <a:rPr lang="en-US" dirty="0"/>
              <a:t>showed EMS providers did not feel ED staff paid attention when patients were being handed off.</a:t>
            </a:r>
          </a:p>
          <a:p>
            <a:r>
              <a:rPr lang="en-US" dirty="0"/>
              <a:t>On the EMS side - some EMS verbal reports </a:t>
            </a:r>
            <a:r>
              <a:rPr lang="en-US" dirty="0" smtClean="0"/>
              <a:t>failed to </a:t>
            </a:r>
            <a:r>
              <a:rPr lang="en-US" dirty="0"/>
              <a:t>include up to  50% of essential report elements.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17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Research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Investigations by the Joint </a:t>
            </a:r>
            <a:r>
              <a:rPr lang="en-US" dirty="0"/>
              <a:t>Commission </a:t>
            </a:r>
            <a:r>
              <a:rPr lang="en-US" dirty="0" smtClean="0"/>
              <a:t>(JC) found that: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root cause of 70% of hospital-related sentinel events involved </a:t>
            </a:r>
            <a:r>
              <a:rPr lang="en-US" dirty="0" smtClean="0"/>
              <a:t>communications</a:t>
            </a:r>
          </a:p>
          <a:p>
            <a:r>
              <a:rPr lang="en-US" dirty="0" smtClean="0"/>
              <a:t>50</a:t>
            </a:r>
            <a:r>
              <a:rPr lang="en-US" dirty="0"/>
              <a:t>% of those events occurring during patient care handoffs. 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“</a:t>
            </a:r>
            <a:r>
              <a:rPr lang="en-US" dirty="0"/>
              <a:t>Patient care handoff </a:t>
            </a:r>
            <a:r>
              <a:rPr lang="en-US" dirty="0" smtClean="0"/>
              <a:t>communication,” JC asserted</a:t>
            </a:r>
            <a:r>
              <a:rPr lang="en-US" dirty="0"/>
              <a:t>, “</a:t>
            </a:r>
            <a:r>
              <a:rPr lang="en-US" dirty="0" smtClean="0"/>
              <a:t>has </a:t>
            </a:r>
            <a:r>
              <a:rPr lang="en-US" dirty="0"/>
              <a:t>been identified as a critical safety and quality </a:t>
            </a:r>
            <a:r>
              <a:rPr lang="en-US" dirty="0" smtClean="0"/>
              <a:t>problem.”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6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Consensus Statement: </a:t>
            </a:r>
            <a:br>
              <a:rPr lang="en-US" dirty="0" smtClean="0"/>
            </a:br>
            <a:r>
              <a:rPr lang="en-US" dirty="0" smtClean="0"/>
              <a:t>A Call for 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American </a:t>
            </a:r>
            <a:r>
              <a:rPr lang="en-US" sz="2000" dirty="0"/>
              <a:t>College of Emergency Physicians (</a:t>
            </a:r>
            <a:r>
              <a:rPr lang="en-US" sz="2000" dirty="0" smtClean="0"/>
              <a:t>ACEP)</a:t>
            </a:r>
          </a:p>
          <a:p>
            <a:r>
              <a:rPr lang="en-US" sz="2000" dirty="0" smtClean="0"/>
              <a:t>Emergency </a:t>
            </a:r>
            <a:r>
              <a:rPr lang="en-US" sz="2000" dirty="0"/>
              <a:t>Nurses </a:t>
            </a:r>
            <a:r>
              <a:rPr lang="en-US" sz="2000" dirty="0" smtClean="0"/>
              <a:t>Association (ENA)</a:t>
            </a:r>
          </a:p>
          <a:p>
            <a:r>
              <a:rPr lang="en-US" sz="2000" dirty="0" smtClean="0"/>
              <a:t>National </a:t>
            </a:r>
            <a:r>
              <a:rPr lang="en-US" sz="2000" dirty="0"/>
              <a:t>Association of EMS </a:t>
            </a:r>
            <a:r>
              <a:rPr lang="en-US" sz="2000" dirty="0" smtClean="0"/>
              <a:t>Physicians (NAEMSP)</a:t>
            </a:r>
          </a:p>
          <a:p>
            <a:r>
              <a:rPr lang="en-US" sz="2000" dirty="0" smtClean="0"/>
              <a:t>National </a:t>
            </a:r>
            <a:r>
              <a:rPr lang="en-US" sz="2000" dirty="0"/>
              <a:t>Association of Emergency Medical </a:t>
            </a:r>
            <a:r>
              <a:rPr lang="en-US" sz="2000" dirty="0" smtClean="0"/>
              <a:t>Technicians (NAEMT)</a:t>
            </a:r>
          </a:p>
          <a:p>
            <a:r>
              <a:rPr lang="en-US" sz="2000" dirty="0" smtClean="0"/>
              <a:t>National </a:t>
            </a:r>
            <a:r>
              <a:rPr lang="en-US" sz="2000" dirty="0"/>
              <a:t>Association of State EMS </a:t>
            </a:r>
            <a:r>
              <a:rPr lang="en-US" sz="2000" dirty="0" smtClean="0"/>
              <a:t>Officials (NASEMSO) </a:t>
            </a:r>
          </a:p>
          <a:p>
            <a:pPr marL="114300" indent="0">
              <a:buNone/>
            </a:pPr>
            <a:endParaRPr lang="en-US" sz="800" dirty="0" smtClean="0"/>
          </a:p>
          <a:p>
            <a:pPr marL="114300" indent="0">
              <a:buNone/>
            </a:pPr>
            <a:r>
              <a:rPr lang="en-US" sz="2400" dirty="0" smtClean="0"/>
              <a:t>Issued the following joint statement:  </a:t>
            </a:r>
          </a:p>
          <a:p>
            <a:pPr marL="0" indent="0">
              <a:buNone/>
            </a:pPr>
            <a:endParaRPr lang="en-US" sz="400" dirty="0" smtClean="0"/>
          </a:p>
          <a:p>
            <a:pPr marL="0" indent="0">
              <a:buNone/>
            </a:pPr>
            <a:endParaRPr lang="en-US" sz="400" dirty="0"/>
          </a:p>
          <a:p>
            <a:pPr marL="0" indent="0">
              <a:buNone/>
            </a:pPr>
            <a:endParaRPr lang="en-US" sz="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“Clearly </a:t>
            </a:r>
            <a:r>
              <a:rPr lang="en-US" sz="2400" dirty="0"/>
              <a:t>defined processes for the </a:t>
            </a:r>
            <a:r>
              <a:rPr lang="en-US" sz="2400" dirty="0" smtClean="0"/>
              <a:t>concurrent face-to-face </a:t>
            </a:r>
            <a:r>
              <a:rPr lang="en-US" sz="2400" dirty="0"/>
              <a:t>communication of key information from </a:t>
            </a:r>
            <a:r>
              <a:rPr lang="en-US" sz="2400" dirty="0" smtClean="0"/>
              <a:t>EMS </a:t>
            </a:r>
            <a:r>
              <a:rPr lang="en-US" sz="2400" dirty="0"/>
              <a:t>providers to </a:t>
            </a:r>
            <a:r>
              <a:rPr lang="en-US" sz="2400" dirty="0" smtClean="0"/>
              <a:t>ED health </a:t>
            </a:r>
            <a:r>
              <a:rPr lang="en-US" sz="2400" dirty="0"/>
              <a:t>care providers </a:t>
            </a:r>
            <a:r>
              <a:rPr lang="en-US" sz="2400" dirty="0" smtClean="0"/>
              <a:t>is critical to improving </a:t>
            </a:r>
            <a:r>
              <a:rPr lang="en-US" sz="2400" dirty="0"/>
              <a:t>patient </a:t>
            </a:r>
            <a:r>
              <a:rPr lang="en-US" sz="2400" dirty="0" smtClean="0"/>
              <a:t>      safety</a:t>
            </a:r>
            <a:r>
              <a:rPr lang="en-US" sz="2400" dirty="0"/>
              <a:t>, reducing </a:t>
            </a:r>
            <a:r>
              <a:rPr lang="en-US" sz="2400" dirty="0" smtClean="0"/>
              <a:t>medico-legal </a:t>
            </a:r>
            <a:r>
              <a:rPr lang="en-US" sz="2400" dirty="0"/>
              <a:t>risk, and integrating EMS </a:t>
            </a:r>
            <a:endParaRPr lang="en-US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with </a:t>
            </a:r>
            <a:r>
              <a:rPr lang="en-US" sz="2400" dirty="0"/>
              <a:t>the health care system</a:t>
            </a:r>
            <a:r>
              <a:rPr lang="en-US" sz="2400" dirty="0" smtClean="0"/>
              <a:t>.”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09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“The handoff between EMS and the ED is a critical moment in patient care.  As clinicians working in the pre-hospital environment, emergency department, or both, we must change both the process and culture surrounding verbal and written documentation if we are to do the best for our patients.”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5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Benefits of Effective Patient Handoff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50" dirty="0" smtClean="0"/>
          </a:p>
          <a:p>
            <a:pPr marL="114300" indent="0">
              <a:buNone/>
            </a:pPr>
            <a:r>
              <a:rPr lang="en-US" sz="2800" dirty="0" smtClean="0"/>
              <a:t>Effective patient handoff:</a:t>
            </a:r>
          </a:p>
          <a:p>
            <a:r>
              <a:rPr lang="en-US" sz="2800" dirty="0" smtClean="0"/>
              <a:t>Improves continuity of care</a:t>
            </a:r>
          </a:p>
          <a:p>
            <a:r>
              <a:rPr lang="en-US" sz="2800" dirty="0" smtClean="0"/>
              <a:t>Reduces gaps in information transfer</a:t>
            </a:r>
          </a:p>
          <a:p>
            <a:r>
              <a:rPr lang="en-US" sz="2800" dirty="0" smtClean="0"/>
              <a:t>Enhances patient safety</a:t>
            </a:r>
          </a:p>
          <a:p>
            <a:r>
              <a:rPr lang="en-US" sz="2800" dirty="0" smtClean="0"/>
              <a:t>Reduces frustration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7569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325562"/>
          </a:xfrm>
        </p:spPr>
        <p:txBody>
          <a:bodyPr>
            <a:normAutofit/>
          </a:bodyPr>
          <a:lstStyle/>
          <a:p>
            <a:r>
              <a:rPr lang="en-US" dirty="0" smtClean="0"/>
              <a:t>‘Transfer of Care’ Best Practices</a:t>
            </a:r>
            <a:br>
              <a:rPr lang="en-US" dirty="0" smtClean="0"/>
            </a:br>
            <a:r>
              <a:rPr lang="en-US" sz="2500" dirty="0" smtClean="0"/>
              <a:t>identified by the </a:t>
            </a:r>
            <a:r>
              <a:rPr lang="en-US" sz="2800" dirty="0" smtClean="0"/>
              <a:t>American College of Emergency Physicians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addition to a verbal </a:t>
            </a:r>
            <a:r>
              <a:rPr lang="en-US" dirty="0" smtClean="0"/>
              <a:t>report, </a:t>
            </a:r>
            <a:r>
              <a:rPr lang="en-US" dirty="0"/>
              <a:t>the minimum key information required for patient care must be provided </a:t>
            </a:r>
            <a:r>
              <a:rPr lang="en-US" dirty="0" smtClean="0"/>
              <a:t>by EMS in </a:t>
            </a:r>
            <a:r>
              <a:rPr lang="en-US" dirty="0"/>
              <a:t>written or electronic form at the time of transfer of patient care.</a:t>
            </a:r>
          </a:p>
          <a:p>
            <a:r>
              <a:rPr lang="en-US" dirty="0"/>
              <a:t>All members of the health care team, must communicate with mutual respect for each </a:t>
            </a:r>
            <a:r>
              <a:rPr lang="en-US" dirty="0" smtClean="0"/>
              <a:t>other, </a:t>
            </a:r>
            <a:r>
              <a:rPr lang="en-US" dirty="0"/>
              <a:t>and respect the verbal and written communication from EMS.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the transfer of patient care, </a:t>
            </a:r>
            <a:r>
              <a:rPr lang="en-US" dirty="0" smtClean="0"/>
              <a:t>receiving </a:t>
            </a:r>
            <a:r>
              <a:rPr lang="en-US" dirty="0"/>
              <a:t>health care providers should have an opportunity to ask questions to clarify </a:t>
            </a:r>
            <a:r>
              <a:rPr lang="en-US" dirty="0" smtClean="0"/>
              <a:t>information.</a:t>
            </a:r>
            <a:endParaRPr lang="en-US" dirty="0"/>
          </a:p>
          <a:p>
            <a:r>
              <a:rPr lang="en-US" dirty="0"/>
              <a:t>Health care facilities should </a:t>
            </a:r>
            <a:r>
              <a:rPr lang="en-US" dirty="0" smtClean="0"/>
              <a:t>receive </a:t>
            </a:r>
            <a:r>
              <a:rPr lang="en-US" dirty="0"/>
              <a:t>patient care transfer reports </a:t>
            </a:r>
            <a:r>
              <a:rPr lang="en-US" dirty="0" smtClean="0"/>
              <a:t>   </a:t>
            </a:r>
            <a:r>
              <a:rPr lang="en-US" u="sng" dirty="0" smtClean="0"/>
              <a:t>in </a:t>
            </a:r>
            <a:r>
              <a:rPr lang="en-US" u="sng" dirty="0"/>
              <a:t>a timely manner</a:t>
            </a:r>
            <a:r>
              <a:rPr lang="en-US" dirty="0"/>
              <a:t>, facilitating </a:t>
            </a:r>
            <a:r>
              <a:rPr lang="en-US" dirty="0" smtClean="0"/>
              <a:t>return </a:t>
            </a:r>
            <a:r>
              <a:rPr lang="en-US" dirty="0"/>
              <a:t>of EMS units to service.</a:t>
            </a:r>
          </a:p>
          <a:p>
            <a:r>
              <a:rPr lang="en-US" dirty="0" smtClean="0"/>
              <a:t>The </a:t>
            </a:r>
            <a:r>
              <a:rPr lang="en-US" i="1" dirty="0"/>
              <a:t>complete</a:t>
            </a:r>
            <a:r>
              <a:rPr lang="en-US" dirty="0"/>
              <a:t> EMS patient care report must be available to the receiving facility </a:t>
            </a:r>
            <a:r>
              <a:rPr lang="en-US" u="sng" dirty="0"/>
              <a:t>within a clinically relevant period of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39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Handoff Communication Best Practices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572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Handoff </a:t>
            </a:r>
            <a:r>
              <a:rPr lang="en-US" sz="2400" dirty="0" smtClean="0"/>
              <a:t>communication best practices include:</a:t>
            </a:r>
          </a:p>
          <a:p>
            <a:r>
              <a:rPr lang="en-US" dirty="0" smtClean="0"/>
              <a:t>Standardization of verbal and written handoff</a:t>
            </a:r>
          </a:p>
          <a:p>
            <a:r>
              <a:rPr lang="en-US" dirty="0" smtClean="0"/>
              <a:t>Face-to-face verbal communication &amp; interactive questioning with the next provider of care. </a:t>
            </a:r>
          </a:p>
          <a:p>
            <a:r>
              <a:rPr lang="en-US" dirty="0" smtClean="0"/>
              <a:t>Mutual focus of providers on the exchange of information, held in a setting with minimal interruptions</a:t>
            </a:r>
          </a:p>
          <a:p>
            <a:pPr lvl="0"/>
            <a:r>
              <a:rPr lang="en-US" dirty="0" smtClean="0"/>
              <a:t>The receiving ED provider utilizes: </a:t>
            </a:r>
          </a:p>
          <a:p>
            <a:pPr lvl="1"/>
            <a:r>
              <a:rPr lang="en-US" dirty="0" smtClean="0"/>
              <a:t>active listening </a:t>
            </a:r>
          </a:p>
          <a:p>
            <a:pPr lvl="1"/>
            <a:r>
              <a:rPr lang="en-US" dirty="0" smtClean="0"/>
              <a:t>note-taking interactive questioning</a:t>
            </a:r>
          </a:p>
          <a:p>
            <a:pPr lvl="1"/>
            <a:r>
              <a:rPr lang="en-US" dirty="0" smtClean="0"/>
              <a:t>focused </a:t>
            </a:r>
            <a:r>
              <a:rPr lang="en-US" dirty="0"/>
              <a:t>read-back </a:t>
            </a:r>
            <a:r>
              <a:rPr lang="en-US" dirty="0" smtClean="0"/>
              <a:t>of high priority items </a:t>
            </a:r>
          </a:p>
          <a:p>
            <a:pPr marL="411480" lvl="1" indent="0">
              <a:buNone/>
            </a:pPr>
            <a:r>
              <a:rPr lang="en-US" sz="2200" dirty="0" smtClean="0"/>
              <a:t>to develop full and accurate content from information provided by EMS.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53241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HEMS Transfer of Care Protocol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200" dirty="0" smtClean="0"/>
              <a:t>The HEMS </a:t>
            </a:r>
            <a:r>
              <a:rPr lang="en-US" sz="2200" dirty="0"/>
              <a:t>Transfer of Care Protocol </a:t>
            </a:r>
            <a:r>
              <a:rPr lang="en-US" sz="2200" dirty="0" smtClean="0"/>
              <a:t>is based upon: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Recognition that handoff  is identified </a:t>
            </a:r>
            <a:r>
              <a:rPr lang="en-US" sz="2200" dirty="0"/>
              <a:t>as a frequent failure point in medical care by virtually every health </a:t>
            </a:r>
            <a:r>
              <a:rPr lang="en-US" sz="2200" dirty="0" smtClean="0"/>
              <a:t>agency (</a:t>
            </a:r>
            <a:r>
              <a:rPr lang="en-US" sz="2200" dirty="0"/>
              <a:t>ACEP, ENA, NAEMSP, NAEMT, </a:t>
            </a:r>
            <a:r>
              <a:rPr lang="en-US" sz="2200" dirty="0" smtClean="0"/>
              <a:t>NASEMEO) </a:t>
            </a:r>
            <a:endParaRPr lang="en-US" sz="2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Evidence based effective communication practices</a:t>
            </a:r>
            <a:endParaRPr lang="en-US" sz="2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Understanding that mutual respect and appreciation for the contributions of all providers enhances communication and patient care safety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69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HEMS Transfer of Care Protocol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sz="2400" dirty="0"/>
              <a:t>HEMS Transfer of Care Protocol </a:t>
            </a:r>
            <a:r>
              <a:rPr lang="en-US" dirty="0" smtClean="0"/>
              <a:t>defines collaborative standards for handoff: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EMS </a:t>
            </a:r>
            <a:r>
              <a:rPr lang="en-US" sz="2200" i="1" dirty="0" smtClean="0"/>
              <a:t>and</a:t>
            </a:r>
            <a:r>
              <a:rPr lang="en-US" sz="2200" dirty="0" smtClean="0"/>
              <a:t> ED radio communication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EMS </a:t>
            </a:r>
            <a:r>
              <a:rPr lang="en-US" sz="2200" i="1" dirty="0" smtClean="0"/>
              <a:t>and</a:t>
            </a:r>
            <a:r>
              <a:rPr lang="en-US" sz="2200" dirty="0" smtClean="0"/>
              <a:t> ED provider bedside report communication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EMS written report (written or electronic)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EMS/ED/Hospital management of delays in transfer of care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73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HEMS Transfer of Care Protocol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HEMS Transfer of Care Protocol </a:t>
            </a:r>
            <a:r>
              <a:rPr lang="en-US" sz="2400" dirty="0" smtClean="0"/>
              <a:t>outlines problem resolution steps for ED handoff delays: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a delay in transfer of care </a:t>
            </a:r>
            <a:r>
              <a:rPr lang="en-US" dirty="0" smtClean="0"/>
              <a:t>occurs, </a:t>
            </a:r>
            <a:r>
              <a:rPr lang="en-US" dirty="0"/>
              <a:t>EMS personnel will make face-to-face contact with the ED supervisory </a:t>
            </a:r>
            <a:r>
              <a:rPr lang="en-US" dirty="0" smtClean="0"/>
              <a:t>staff </a:t>
            </a:r>
            <a:r>
              <a:rPr lang="en-US" dirty="0"/>
              <a:t>regarding ED bed availability </a:t>
            </a:r>
            <a:r>
              <a:rPr lang="en-US" dirty="0" smtClean="0"/>
              <a:t>timing, </a:t>
            </a:r>
            <a:r>
              <a:rPr lang="en-US" dirty="0"/>
              <a:t>and to inquire for potential offload delay reason.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EMS </a:t>
            </a:r>
            <a:r>
              <a:rPr lang="en-US" dirty="0"/>
              <a:t>personnel will notify their EMS supervisor when wait times are ≥ 20 minutes </a:t>
            </a:r>
            <a:r>
              <a:rPr lang="en-US" i="1" dirty="0"/>
              <a:t>and they have not received satisfactory resolution</a:t>
            </a:r>
            <a:r>
              <a:rPr lang="en-US" dirty="0"/>
              <a:t> from ED supervisory staff.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EMS </a:t>
            </a:r>
            <a:r>
              <a:rPr lang="en-US" dirty="0"/>
              <a:t>supervisor, once notified by EMS personnel, will make contact with the ED supervisory staff to communicate urgent need to release ambulance resources.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ED </a:t>
            </a:r>
            <a:r>
              <a:rPr lang="en-US" dirty="0"/>
              <a:t>supervisory staff will provide situational awareness to Hospital/ED administration of periods of high ED demand associated with unusual or escalating offload delay situations.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1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Care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Hospital </a:t>
            </a:r>
            <a:r>
              <a:rPr lang="en-US" dirty="0"/>
              <a:t>emergency departments receiving </a:t>
            </a:r>
            <a:r>
              <a:rPr lang="en-US" dirty="0" smtClean="0"/>
              <a:t>   9-1-1 </a:t>
            </a:r>
            <a:r>
              <a:rPr lang="en-US" dirty="0"/>
              <a:t>transported patients shall be prepared to receive patients from </a:t>
            </a:r>
            <a:r>
              <a:rPr lang="en-US" dirty="0" smtClean="0"/>
              <a:t>Emergency Medical Services (EMS) </a:t>
            </a:r>
            <a:r>
              <a:rPr lang="en-US" dirty="0"/>
              <a:t>providers and accept care of patients upon arrival.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transfer of care process will </a:t>
            </a:r>
            <a:r>
              <a:rPr lang="en-US" dirty="0" smtClean="0"/>
              <a:t>support: </a:t>
            </a:r>
          </a:p>
          <a:p>
            <a:pPr lvl="1"/>
            <a:r>
              <a:rPr lang="en-US" sz="2200" dirty="0" smtClean="0"/>
              <a:t>best </a:t>
            </a:r>
            <a:r>
              <a:rPr lang="en-US" sz="2200" dirty="0"/>
              <a:t>practices of safe </a:t>
            </a:r>
            <a:r>
              <a:rPr lang="en-US" sz="2200" dirty="0" smtClean="0"/>
              <a:t>handoff communication</a:t>
            </a:r>
          </a:p>
          <a:p>
            <a:pPr lvl="1"/>
            <a:r>
              <a:rPr lang="en-US" sz="2200" dirty="0" smtClean="0"/>
              <a:t>a </a:t>
            </a:r>
            <a:r>
              <a:rPr lang="en-US" sz="2200" dirty="0"/>
              <a:t>goal of </a:t>
            </a:r>
            <a:r>
              <a:rPr lang="en-US" sz="2200" dirty="0" smtClean="0"/>
              <a:t>facilitating EMS </a:t>
            </a:r>
            <a:r>
              <a:rPr lang="en-US" sz="2200" dirty="0"/>
              <a:t>departure within 20 minutes of arrival to </a:t>
            </a:r>
            <a:r>
              <a:rPr lang="en-US" sz="2200" dirty="0" smtClean="0"/>
              <a:t>Emergency Department (ED)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70809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Care Protocol: Desired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/>
          <a:lstStyle/>
          <a:p>
            <a:r>
              <a:rPr lang="en-US" dirty="0"/>
              <a:t>A more focused, </a:t>
            </a:r>
            <a:r>
              <a:rPr lang="en-US" dirty="0" smtClean="0"/>
              <a:t>efficient, </a:t>
            </a:r>
            <a:r>
              <a:rPr lang="en-US" dirty="0"/>
              <a:t>and professional </a:t>
            </a:r>
            <a:r>
              <a:rPr lang="en-US" dirty="0" smtClean="0"/>
              <a:t>handoff that is </a:t>
            </a:r>
            <a:r>
              <a:rPr lang="en-US" dirty="0"/>
              <a:t>a more collegial and pleasant experience for everyone </a:t>
            </a:r>
            <a:r>
              <a:rPr lang="en-US" dirty="0" smtClean="0"/>
              <a:t>involved. </a:t>
            </a:r>
          </a:p>
          <a:p>
            <a:r>
              <a:rPr lang="en-US" dirty="0" smtClean="0"/>
              <a:t>When handoff </a:t>
            </a:r>
            <a:r>
              <a:rPr lang="en-US" dirty="0"/>
              <a:t>is done </a:t>
            </a:r>
            <a:r>
              <a:rPr lang="en-US" dirty="0" smtClean="0"/>
              <a:t>properly:</a:t>
            </a:r>
          </a:p>
          <a:p>
            <a:pPr lvl="1"/>
            <a:r>
              <a:rPr lang="en-US" dirty="0" smtClean="0"/>
              <a:t>errors </a:t>
            </a:r>
            <a:r>
              <a:rPr lang="en-US" dirty="0"/>
              <a:t>and omissions be </a:t>
            </a:r>
            <a:r>
              <a:rPr lang="en-US" dirty="0" smtClean="0"/>
              <a:t>avoided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experience can be a positive one for the </a:t>
            </a:r>
            <a:r>
              <a:rPr lang="en-US" i="1" dirty="0"/>
              <a:t>reporting</a:t>
            </a:r>
            <a:r>
              <a:rPr lang="en-US" dirty="0"/>
              <a:t> and </a:t>
            </a:r>
            <a:r>
              <a:rPr lang="en-US" i="1" dirty="0"/>
              <a:t>receiving</a:t>
            </a:r>
            <a:r>
              <a:rPr lang="en-US" dirty="0"/>
              <a:t> </a:t>
            </a:r>
            <a:r>
              <a:rPr lang="en-US" dirty="0" smtClean="0"/>
              <a:t>teams </a:t>
            </a:r>
          </a:p>
          <a:p>
            <a:pPr lvl="1"/>
            <a:r>
              <a:rPr lang="en-US" dirty="0" smtClean="0"/>
              <a:t>the patient’s care, safety and </a:t>
            </a:r>
            <a:r>
              <a:rPr lang="en-US" dirty="0"/>
              <a:t>overall </a:t>
            </a:r>
            <a:r>
              <a:rPr lang="en-US" dirty="0" smtClean="0"/>
              <a:t>experience is improved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07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0"/>
            <a:ext cx="5005364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342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6004"/>
            <a:ext cx="4800600" cy="651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3230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"/>
            <a:ext cx="5064125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176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4800600" cy="650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20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Care recording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Transfer of Care recording tool was developed to </a:t>
            </a:r>
            <a:r>
              <a:rPr lang="en-US" dirty="0"/>
              <a:t>support </a:t>
            </a:r>
            <a:r>
              <a:rPr lang="en-US" dirty="0" smtClean="0"/>
              <a:t>implementation with a draft title of “Emergency Department Patient Transfer Record”.</a:t>
            </a:r>
          </a:p>
          <a:p>
            <a:r>
              <a:rPr lang="en-US" dirty="0" smtClean="0"/>
              <a:t>The </a:t>
            </a:r>
            <a:r>
              <a:rPr lang="en-US" dirty="0"/>
              <a:t>Patient Transfer Record </a:t>
            </a:r>
            <a:r>
              <a:rPr lang="en-US" dirty="0" smtClean="0"/>
              <a:t>includes data capture of desired radio and bedside handoff communications.</a:t>
            </a:r>
          </a:p>
          <a:p>
            <a:r>
              <a:rPr lang="en-US" dirty="0" smtClean="0"/>
              <a:t>The </a:t>
            </a:r>
            <a:r>
              <a:rPr lang="en-US" dirty="0"/>
              <a:t>Patient Transfer Record </a:t>
            </a:r>
            <a:r>
              <a:rPr lang="en-US" dirty="0" smtClean="0"/>
              <a:t>is an adjunct to the Transfer of Care protocol, utilization of the tool is recommended but not mandated. </a:t>
            </a:r>
          </a:p>
          <a:p>
            <a:r>
              <a:rPr lang="en-US" dirty="0" smtClean="0"/>
              <a:t>The </a:t>
            </a:r>
            <a:r>
              <a:rPr lang="en-US" dirty="0"/>
              <a:t>Patient Transfer Record </a:t>
            </a:r>
            <a:r>
              <a:rPr lang="en-US" dirty="0" smtClean="0"/>
              <a:t>is an Emergency Center/ Department tool completed by ED staff. </a:t>
            </a:r>
          </a:p>
        </p:txBody>
      </p:sp>
    </p:spTree>
    <p:extLst>
      <p:ext uri="{BB962C8B-B14F-4D97-AF65-F5344CB8AC3E}">
        <p14:creationId xmlns:p14="http://schemas.microsoft.com/office/powerpoint/2010/main" val="1581920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Care recording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Patient Transfer </a:t>
            </a:r>
            <a:r>
              <a:rPr lang="en-US" dirty="0" smtClean="0"/>
              <a:t>Record does not replace the EMS Patient Care Record (written or electronic) or EMS Patient Field Note.</a:t>
            </a:r>
          </a:p>
          <a:p>
            <a:r>
              <a:rPr lang="en-US" dirty="0" smtClean="0"/>
              <a:t>The </a:t>
            </a:r>
            <a:r>
              <a:rPr lang="en-US" dirty="0"/>
              <a:t>Patient Transfer </a:t>
            </a:r>
            <a:r>
              <a:rPr lang="en-US" dirty="0" smtClean="0"/>
              <a:t>Record may be modified as needed for ED needs. </a:t>
            </a:r>
          </a:p>
          <a:p>
            <a:r>
              <a:rPr lang="en-US" dirty="0" smtClean="0"/>
              <a:t>Individual hospitals/hospital systems will determine whether the </a:t>
            </a:r>
            <a:r>
              <a:rPr lang="en-US" dirty="0"/>
              <a:t>Patient Transfer Record </a:t>
            </a:r>
            <a:r>
              <a:rPr lang="en-US" dirty="0" smtClean="0"/>
              <a:t>will be added to the chart as part of the official medical record.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917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361" y="152400"/>
            <a:ext cx="4498023" cy="6565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662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promote the understanding that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handoff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is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effectLst/>
                <a:ea typeface="Times New Roman"/>
              </a:rPr>
              <a:t>a crucial point of time in patient care during which information and responsibility is transferred from one provider to another</a:t>
            </a:r>
            <a:r>
              <a:rPr lang="en-US" dirty="0" smtClean="0">
                <a:solidFill>
                  <a:srgbClr val="333333"/>
                </a:solidFill>
                <a:effectLst/>
                <a:ea typeface="Times New Roman"/>
              </a:rPr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establish evidence-based standards and expectations for handoff communication and interaction.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4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Transfer of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4800600"/>
          </a:xfrm>
        </p:spPr>
        <p:txBody>
          <a:bodyPr/>
          <a:lstStyle/>
          <a:p>
            <a:r>
              <a:rPr lang="en-US" dirty="0" smtClean="0"/>
              <a:t>Pre-hospital observation of scene, illness/accident circumstances, initial interventions</a:t>
            </a:r>
          </a:p>
          <a:p>
            <a:r>
              <a:rPr lang="en-US" dirty="0" smtClean="0"/>
              <a:t>Radio alert to hospital </a:t>
            </a:r>
          </a:p>
          <a:p>
            <a:r>
              <a:rPr lang="en-US" dirty="0" smtClean="0"/>
              <a:t>Bedside handoff communication</a:t>
            </a:r>
          </a:p>
          <a:p>
            <a:r>
              <a:rPr lang="en-US" dirty="0" smtClean="0"/>
              <a:t>EMS written report (paper or electronic) </a:t>
            </a:r>
          </a:p>
          <a:p>
            <a:r>
              <a:rPr lang="en-US" dirty="0" smtClean="0"/>
              <a:t>Hospital actions supporting EMS return to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5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between report sender and receiver</a:t>
            </a:r>
          </a:p>
          <a:p>
            <a:r>
              <a:rPr lang="en-US" dirty="0" smtClean="0"/>
              <a:t>Timeliness of </a:t>
            </a:r>
          </a:p>
          <a:p>
            <a:pPr lvl="1"/>
            <a:r>
              <a:rPr lang="en-US" dirty="0" smtClean="0"/>
              <a:t>bed assignment</a:t>
            </a:r>
          </a:p>
          <a:p>
            <a:pPr lvl="1"/>
            <a:r>
              <a:rPr lang="en-US" dirty="0" smtClean="0"/>
              <a:t>RN availability </a:t>
            </a:r>
          </a:p>
          <a:p>
            <a:pPr lvl="1"/>
            <a:r>
              <a:rPr lang="en-US" dirty="0" smtClean="0"/>
              <a:t>Bedside handoff report</a:t>
            </a:r>
          </a:p>
          <a:p>
            <a:r>
              <a:rPr lang="en-US" dirty="0" smtClean="0"/>
              <a:t>Provision of EMS patient care record (written or electronic)</a:t>
            </a:r>
          </a:p>
          <a:p>
            <a:r>
              <a:rPr lang="en-US" dirty="0" smtClean="0"/>
              <a:t>Facilitation of EMS return to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9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Care/Handoff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Handoff is the </a:t>
            </a:r>
            <a:r>
              <a:rPr lang="en-US" dirty="0"/>
              <a:t>transition </a:t>
            </a:r>
            <a:r>
              <a:rPr lang="en-US" dirty="0" smtClean="0"/>
              <a:t>of care between </a:t>
            </a:r>
            <a:r>
              <a:rPr lang="en-US" dirty="0"/>
              <a:t>two or more </a:t>
            </a:r>
            <a:r>
              <a:rPr lang="en-US" dirty="0" smtClean="0"/>
              <a:t>providers with </a:t>
            </a:r>
            <a:r>
              <a:rPr lang="en-US" dirty="0"/>
              <a:t>the exchange of information, responsibility, and authority</a:t>
            </a:r>
            <a:r>
              <a:rPr lang="en-US" dirty="0" smtClean="0"/>
              <a:t>.</a:t>
            </a:r>
          </a:p>
          <a:p>
            <a:r>
              <a:rPr lang="en-US" dirty="0"/>
              <a:t>Effective transfer of care/handoff communication from EMS to the ED is critical to providing safe and quality patient care.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4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Handoff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Handoff is </a:t>
            </a:r>
            <a:r>
              <a:rPr lang="en-US" dirty="0"/>
              <a:t>a critical component of quality patient </a:t>
            </a:r>
            <a:r>
              <a:rPr lang="en-US" dirty="0" smtClean="0"/>
              <a:t>care</a:t>
            </a:r>
          </a:p>
          <a:p>
            <a:r>
              <a:rPr lang="en-US" dirty="0" smtClean="0"/>
              <a:t>Failures </a:t>
            </a:r>
            <a:r>
              <a:rPr lang="en-US" dirty="0"/>
              <a:t>of communication during </a:t>
            </a:r>
            <a:r>
              <a:rPr lang="en-US" dirty="0" smtClean="0"/>
              <a:t>handoff </a:t>
            </a:r>
            <a:r>
              <a:rPr lang="en-US" dirty="0"/>
              <a:t>are major drivers of error and patient harm within </a:t>
            </a:r>
            <a:r>
              <a:rPr lang="en-US" dirty="0" smtClean="0"/>
              <a:t>all parts of the healthcare system.</a:t>
            </a:r>
          </a:p>
          <a:p>
            <a:r>
              <a:rPr lang="en-US" dirty="0" smtClean="0"/>
              <a:t> </a:t>
            </a:r>
            <a:r>
              <a:rPr lang="en-US" dirty="0"/>
              <a:t>In 2014 </a:t>
            </a:r>
            <a:r>
              <a:rPr lang="en-US" dirty="0" smtClean="0"/>
              <a:t>the American College of Emergency Physicians observed </a:t>
            </a:r>
            <a:r>
              <a:rPr lang="en-US" dirty="0"/>
              <a:t>that, “The most dangerous point in a patient’s ED journey is the handoff and transition of care.”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84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Consequences of Handoff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 handoff failure may </a:t>
            </a:r>
            <a:r>
              <a:rPr lang="en-US" dirty="0"/>
              <a:t>cause consequences from minor inconvenience to significant patient </a:t>
            </a:r>
            <a:r>
              <a:rPr lang="en-US" dirty="0" smtClean="0"/>
              <a:t>harm - including death.</a:t>
            </a:r>
          </a:p>
          <a:p>
            <a:r>
              <a:rPr lang="en-US" dirty="0"/>
              <a:t>Poor </a:t>
            </a:r>
            <a:r>
              <a:rPr lang="en-US" dirty="0" smtClean="0"/>
              <a:t>patient handoff has </a:t>
            </a:r>
            <a:r>
              <a:rPr lang="en-US" dirty="0"/>
              <a:t>been shown to cause: </a:t>
            </a:r>
          </a:p>
          <a:p>
            <a:pPr lvl="1"/>
            <a:r>
              <a:rPr lang="en-US" dirty="0"/>
              <a:t>Treatment </a:t>
            </a:r>
            <a:r>
              <a:rPr lang="en-US" dirty="0" smtClean="0"/>
              <a:t>delays</a:t>
            </a:r>
            <a:endParaRPr lang="en-US" dirty="0"/>
          </a:p>
          <a:p>
            <a:pPr lvl="1"/>
            <a:r>
              <a:rPr lang="en-US" dirty="0"/>
              <a:t>Treatment </a:t>
            </a:r>
            <a:r>
              <a:rPr lang="en-US" dirty="0" smtClean="0"/>
              <a:t>errors</a:t>
            </a:r>
            <a:endParaRPr lang="en-US" dirty="0"/>
          </a:p>
          <a:p>
            <a:pPr lvl="1"/>
            <a:r>
              <a:rPr lang="en-US" dirty="0"/>
              <a:t>Increased lengths of hospital </a:t>
            </a:r>
            <a:r>
              <a:rPr lang="en-US" dirty="0" smtClean="0"/>
              <a:t>stay</a:t>
            </a:r>
            <a:endParaRPr lang="en-US" dirty="0"/>
          </a:p>
          <a:p>
            <a:pPr lvl="1"/>
            <a:r>
              <a:rPr lang="en-US" dirty="0" smtClean="0"/>
              <a:t>Increased </a:t>
            </a:r>
            <a:r>
              <a:rPr lang="en-US" dirty="0"/>
              <a:t>treatment </a:t>
            </a:r>
            <a:r>
              <a:rPr lang="en-US" dirty="0" smtClean="0"/>
              <a:t>costs</a:t>
            </a:r>
            <a:endParaRPr lang="en-US" dirty="0"/>
          </a:p>
          <a:p>
            <a:pPr lvl="1"/>
            <a:r>
              <a:rPr lang="en-US" dirty="0" smtClean="0"/>
              <a:t>Additional issues of minor, </a:t>
            </a:r>
            <a:r>
              <a:rPr lang="en-US" dirty="0"/>
              <a:t>and </a:t>
            </a:r>
            <a:r>
              <a:rPr lang="en-US" dirty="0" smtClean="0"/>
              <a:t>major</a:t>
            </a:r>
            <a:r>
              <a:rPr lang="en-US" i="1" dirty="0" smtClean="0"/>
              <a:t>, </a:t>
            </a:r>
            <a:r>
              <a:rPr lang="en-US" dirty="0"/>
              <a:t>patient harm and </a:t>
            </a:r>
            <a:r>
              <a:rPr lang="en-US" dirty="0" smtClean="0"/>
              <a:t>care inefficiencies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66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Care/Handoff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goal of </a:t>
            </a:r>
            <a:r>
              <a:rPr lang="en-US" dirty="0" smtClean="0"/>
              <a:t>handoff communication is </a:t>
            </a:r>
            <a:r>
              <a:rPr lang="en-US" dirty="0"/>
              <a:t>to develop a shared understanding among providers, providing a clear framework of the </a:t>
            </a:r>
            <a:r>
              <a:rPr lang="en-US" dirty="0" smtClean="0"/>
              <a:t>patient’s: </a:t>
            </a:r>
          </a:p>
          <a:p>
            <a:pPr lvl="1"/>
            <a:r>
              <a:rPr lang="en-US" dirty="0" smtClean="0"/>
              <a:t>clinical picture </a:t>
            </a:r>
          </a:p>
          <a:p>
            <a:pPr lvl="1"/>
            <a:r>
              <a:rPr lang="en-US" dirty="0" smtClean="0"/>
              <a:t>level of illness/injury </a:t>
            </a:r>
          </a:p>
          <a:p>
            <a:pPr lvl="1"/>
            <a:r>
              <a:rPr lang="en-US" dirty="0" smtClean="0"/>
              <a:t>treatments given</a:t>
            </a:r>
          </a:p>
          <a:p>
            <a:pPr lvl="1"/>
            <a:r>
              <a:rPr lang="en-US" dirty="0" smtClean="0"/>
              <a:t>medications administered </a:t>
            </a:r>
          </a:p>
          <a:p>
            <a:pPr lvl="1"/>
            <a:r>
              <a:rPr lang="en-US" dirty="0" smtClean="0"/>
              <a:t>response to therapy.  </a:t>
            </a:r>
          </a:p>
          <a:p>
            <a:r>
              <a:rPr lang="en-US" dirty="0" smtClean="0"/>
              <a:t>Effective </a:t>
            </a:r>
            <a:r>
              <a:rPr lang="en-US" dirty="0"/>
              <a:t>communication is </a:t>
            </a:r>
            <a:r>
              <a:rPr lang="en-US" dirty="0" smtClean="0"/>
              <a:t>essential to safe transfer of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52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11708</TotalTime>
  <Words>1375</Words>
  <Application>Microsoft Office PowerPoint</Application>
  <PresentationFormat>On-screen Show (4:3)</PresentationFormat>
  <Paragraphs>134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Adjacency</vt:lpstr>
      <vt:lpstr>Transfer of Care</vt:lpstr>
      <vt:lpstr>Transfer of Care Protocol</vt:lpstr>
      <vt:lpstr>Goals</vt:lpstr>
      <vt:lpstr>Elements of Transfer of Care</vt:lpstr>
      <vt:lpstr>Barriers and Challenges</vt:lpstr>
      <vt:lpstr>Transfer of Care/Handoff</vt:lpstr>
      <vt:lpstr>Handoff Communication </vt:lpstr>
      <vt:lpstr>Consequences of Handoff Failure</vt:lpstr>
      <vt:lpstr>Transfer of Care/Handoff</vt:lpstr>
      <vt:lpstr>Key Research Findings</vt:lpstr>
      <vt:lpstr>Key Research Findings</vt:lpstr>
      <vt:lpstr>Consensus Statement:  A Call for Change </vt:lpstr>
      <vt:lpstr>Call for Change</vt:lpstr>
      <vt:lpstr>Benefits of Effective Patient Handoff</vt:lpstr>
      <vt:lpstr>‘Transfer of Care’ Best Practices identified by the American College of Emergency Physicians</vt:lpstr>
      <vt:lpstr>Handoff Communication Best Practices</vt:lpstr>
      <vt:lpstr>HEMS Transfer of Care Protocol </vt:lpstr>
      <vt:lpstr>HEMS Transfer of Care Protocol </vt:lpstr>
      <vt:lpstr>HEMS Transfer of Care Protocol </vt:lpstr>
      <vt:lpstr>Transfer of Care Protocol: Desired Outcomes</vt:lpstr>
      <vt:lpstr>PowerPoint Presentation</vt:lpstr>
      <vt:lpstr>PowerPoint Presentation</vt:lpstr>
      <vt:lpstr>PowerPoint Presentation</vt:lpstr>
      <vt:lpstr>PowerPoint Presentation</vt:lpstr>
      <vt:lpstr>Transfer of Care recording tool</vt:lpstr>
      <vt:lpstr>Transfer of Care recording tool</vt:lpstr>
      <vt:lpstr>PowerPoint Presentation</vt:lpstr>
    </vt:vector>
  </TitlesOfParts>
  <Company>Oakwood Healthcare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of Care</dc:title>
  <dc:creator>cargillj</dc:creator>
  <cp:lastModifiedBy>Robert E. Miljan</cp:lastModifiedBy>
  <cp:revision>43</cp:revision>
  <dcterms:created xsi:type="dcterms:W3CDTF">2017-11-01T14:49:44Z</dcterms:created>
  <dcterms:modified xsi:type="dcterms:W3CDTF">2017-11-22T20:58:11Z</dcterms:modified>
</cp:coreProperties>
</file>